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microsoft.com/office/2006/relationships/ui/userCustomization" Target="userCustomization/customUI.xml"/><Relationship Id="rId1" Type="http://schemas.openxmlformats.org/officeDocument/2006/relationships/officeDocument" Target="ppt/presentation.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3" r:id="rId3"/>
    <p:sldId id="269" r:id="rId4"/>
    <p:sldId id="270" r:id="rId5"/>
    <p:sldId id="261" r:id="rId6"/>
    <p:sldId id="271" r:id="rId7"/>
    <p:sldId id="273" r:id="rId8"/>
    <p:sldId id="272" r:id="rId9"/>
    <p:sldId id="267"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84" charset="0"/>
        <a:ea typeface="ＭＳ Ｐゴシック" pitchFamily="84" charset="-128"/>
        <a:cs typeface="ＭＳ Ｐゴシック" pitchFamily="84" charset="-128"/>
      </a:defRPr>
    </a:lvl1pPr>
    <a:lvl2pPr marL="457200" algn="l" rtl="0" fontAlgn="base">
      <a:spcBef>
        <a:spcPct val="0"/>
      </a:spcBef>
      <a:spcAft>
        <a:spcPct val="0"/>
      </a:spcAft>
      <a:defRPr kern="1200">
        <a:solidFill>
          <a:schemeClr val="tx1"/>
        </a:solidFill>
        <a:latin typeface="Arial" pitchFamily="84" charset="0"/>
        <a:ea typeface="ＭＳ Ｐゴシック" pitchFamily="84" charset="-128"/>
        <a:cs typeface="ＭＳ Ｐゴシック" pitchFamily="84" charset="-128"/>
      </a:defRPr>
    </a:lvl2pPr>
    <a:lvl3pPr marL="914400" algn="l" rtl="0" fontAlgn="base">
      <a:spcBef>
        <a:spcPct val="0"/>
      </a:spcBef>
      <a:spcAft>
        <a:spcPct val="0"/>
      </a:spcAft>
      <a:defRPr kern="1200">
        <a:solidFill>
          <a:schemeClr val="tx1"/>
        </a:solidFill>
        <a:latin typeface="Arial" pitchFamily="84" charset="0"/>
        <a:ea typeface="ＭＳ Ｐゴシック" pitchFamily="84" charset="-128"/>
        <a:cs typeface="ＭＳ Ｐゴシック" pitchFamily="84" charset="-128"/>
      </a:defRPr>
    </a:lvl3pPr>
    <a:lvl4pPr marL="1371600" algn="l" rtl="0" fontAlgn="base">
      <a:spcBef>
        <a:spcPct val="0"/>
      </a:spcBef>
      <a:spcAft>
        <a:spcPct val="0"/>
      </a:spcAft>
      <a:defRPr kern="1200">
        <a:solidFill>
          <a:schemeClr val="tx1"/>
        </a:solidFill>
        <a:latin typeface="Arial" pitchFamily="84" charset="0"/>
        <a:ea typeface="ＭＳ Ｐゴシック" pitchFamily="84" charset="-128"/>
        <a:cs typeface="ＭＳ Ｐゴシック" pitchFamily="84" charset="-128"/>
      </a:defRPr>
    </a:lvl4pPr>
    <a:lvl5pPr marL="1828800" algn="l" rtl="0" fontAlgn="base">
      <a:spcBef>
        <a:spcPct val="0"/>
      </a:spcBef>
      <a:spcAft>
        <a:spcPct val="0"/>
      </a:spcAft>
      <a:defRPr kern="1200">
        <a:solidFill>
          <a:schemeClr val="tx1"/>
        </a:solidFill>
        <a:latin typeface="Arial" pitchFamily="84" charset="0"/>
        <a:ea typeface="ＭＳ Ｐゴシック" pitchFamily="84" charset="-128"/>
        <a:cs typeface="ＭＳ Ｐゴシック" pitchFamily="84" charset="-128"/>
      </a:defRPr>
    </a:lvl5pPr>
    <a:lvl6pPr marL="2286000" algn="l" defTabSz="457200" rtl="0" eaLnBrk="1" latinLnBrk="0" hangingPunct="1">
      <a:defRPr kern="1200">
        <a:solidFill>
          <a:schemeClr val="tx1"/>
        </a:solidFill>
        <a:latin typeface="Arial" pitchFamily="84" charset="0"/>
        <a:ea typeface="ＭＳ Ｐゴシック" pitchFamily="84" charset="-128"/>
        <a:cs typeface="ＭＳ Ｐゴシック" pitchFamily="84" charset="-128"/>
      </a:defRPr>
    </a:lvl6pPr>
    <a:lvl7pPr marL="2743200" algn="l" defTabSz="457200" rtl="0" eaLnBrk="1" latinLnBrk="0" hangingPunct="1">
      <a:defRPr kern="1200">
        <a:solidFill>
          <a:schemeClr val="tx1"/>
        </a:solidFill>
        <a:latin typeface="Arial" pitchFamily="84" charset="0"/>
        <a:ea typeface="ＭＳ Ｐゴシック" pitchFamily="84" charset="-128"/>
        <a:cs typeface="ＭＳ Ｐゴシック" pitchFamily="84" charset="-128"/>
      </a:defRPr>
    </a:lvl7pPr>
    <a:lvl8pPr marL="3200400" algn="l" defTabSz="457200" rtl="0" eaLnBrk="1" latinLnBrk="0" hangingPunct="1">
      <a:defRPr kern="1200">
        <a:solidFill>
          <a:schemeClr val="tx1"/>
        </a:solidFill>
        <a:latin typeface="Arial" pitchFamily="84" charset="0"/>
        <a:ea typeface="ＭＳ Ｐゴシック" pitchFamily="84" charset="-128"/>
        <a:cs typeface="ＭＳ Ｐゴシック" pitchFamily="84" charset="-128"/>
      </a:defRPr>
    </a:lvl8pPr>
    <a:lvl9pPr marL="3657600" algn="l" defTabSz="457200" rtl="0" eaLnBrk="1" latinLnBrk="0" hangingPunct="1">
      <a:defRPr kern="1200">
        <a:solidFill>
          <a:schemeClr val="tx1"/>
        </a:solidFill>
        <a:latin typeface="Arial" pitchFamily="84" charset="0"/>
        <a:ea typeface="ＭＳ Ｐゴシック" pitchFamily="84" charset="-128"/>
        <a:cs typeface="ＭＳ Ｐゴシック" pitchFamily="84" charset="-128"/>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866" autoAdjust="0"/>
    <p:restoredTop sz="86462" autoAdjust="0"/>
  </p:normalViewPr>
  <p:slideViewPr>
    <p:cSldViewPr>
      <p:cViewPr varScale="1">
        <p:scale>
          <a:sx n="122" d="100"/>
          <a:sy n="122" d="100"/>
        </p:scale>
        <p:origin x="-5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E8236C61-D555-4F73-B07F-8DAF839B3013}" type="datetimeFigureOut">
              <a:rPr lang="en-US"/>
              <a:pPr>
                <a:defRPr/>
              </a:pPr>
              <a:t>8/2/2018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77964087-0253-4039-8FA4-281FEE9820BB}" type="slidenum">
              <a:rPr lang="en-US"/>
              <a:pPr>
                <a:defRPr/>
              </a:pPr>
              <a:t>‹#›</a:t>
            </a:fld>
            <a:endParaRPr lang="en-US"/>
          </a:p>
        </p:txBody>
      </p:sp>
    </p:spTree>
    <p:extLst>
      <p:ext uri="{BB962C8B-B14F-4D97-AF65-F5344CB8AC3E}">
        <p14:creationId xmlns:p14="http://schemas.microsoft.com/office/powerpoint/2010/main" val="85460030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pitchFamily="84" charset="-128"/>
        <a:cs typeface="ＭＳ Ｐゴシック" pitchFamily="84" charset="-128"/>
      </a:defRPr>
    </a:lvl1pPr>
    <a:lvl2pPr marL="457200" algn="l" rtl="0" fontAlgn="base">
      <a:spcBef>
        <a:spcPct val="30000"/>
      </a:spcBef>
      <a:spcAft>
        <a:spcPct val="0"/>
      </a:spcAft>
      <a:defRPr sz="1200" kern="1200">
        <a:solidFill>
          <a:schemeClr val="tx1"/>
        </a:solidFill>
        <a:latin typeface="+mn-lt"/>
        <a:ea typeface="ＭＳ Ｐゴシック" pitchFamily="84" charset="-128"/>
        <a:cs typeface="+mn-cs"/>
      </a:defRPr>
    </a:lvl2pPr>
    <a:lvl3pPr marL="914400" algn="l" rtl="0" fontAlgn="base">
      <a:spcBef>
        <a:spcPct val="30000"/>
      </a:spcBef>
      <a:spcAft>
        <a:spcPct val="0"/>
      </a:spcAft>
      <a:defRPr sz="1200" kern="1200">
        <a:solidFill>
          <a:schemeClr val="tx1"/>
        </a:solidFill>
        <a:latin typeface="+mn-lt"/>
        <a:ea typeface="ＭＳ Ｐゴシック" pitchFamily="84" charset="-128"/>
        <a:cs typeface="+mn-cs"/>
      </a:defRPr>
    </a:lvl3pPr>
    <a:lvl4pPr marL="1371600" algn="l" rtl="0" fontAlgn="base">
      <a:spcBef>
        <a:spcPct val="30000"/>
      </a:spcBef>
      <a:spcAft>
        <a:spcPct val="0"/>
      </a:spcAft>
      <a:defRPr sz="1200" kern="1200">
        <a:solidFill>
          <a:schemeClr val="tx1"/>
        </a:solidFill>
        <a:latin typeface="+mn-lt"/>
        <a:ea typeface="ＭＳ Ｐゴシック" pitchFamily="84" charset="-128"/>
        <a:cs typeface="+mn-cs"/>
      </a:defRPr>
    </a:lvl4pPr>
    <a:lvl5pPr marL="1828800" algn="l" rtl="0" fontAlgn="base">
      <a:spcBef>
        <a:spcPct val="30000"/>
      </a:spcBef>
      <a:spcAft>
        <a:spcPct val="0"/>
      </a:spcAft>
      <a:defRPr sz="1200" kern="1200">
        <a:solidFill>
          <a:schemeClr val="tx1"/>
        </a:solidFill>
        <a:latin typeface="+mn-lt"/>
        <a:ea typeface="ＭＳ Ｐゴシック"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5D54400F-670C-4BD5-BB3E-6C8F6B535E61}" type="datetime1">
              <a:rPr lang="en-US"/>
              <a:pPr>
                <a:defRPr/>
              </a:pPr>
              <a:t>8/2/2018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International System Safety Society</a:t>
            </a:r>
          </a:p>
        </p:txBody>
      </p:sp>
      <p:sp>
        <p:nvSpPr>
          <p:cNvPr id="6" name="Slide Number Placeholder 5"/>
          <p:cNvSpPr>
            <a:spLocks noGrp="1"/>
          </p:cNvSpPr>
          <p:nvPr>
            <p:ph type="sldNum" sz="quarter" idx="12"/>
          </p:nvPr>
        </p:nvSpPr>
        <p:spPr/>
        <p:txBody>
          <a:bodyPr/>
          <a:lstStyle>
            <a:lvl1pPr>
              <a:defRPr/>
            </a:lvl1pPr>
          </a:lstStyle>
          <a:p>
            <a:pPr>
              <a:defRPr/>
            </a:pPr>
            <a:fld id="{5A1CCB73-DBA3-45AD-A847-28B82AC19DA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9F95F37-585A-46C3-9F4E-09E145CDD365}" type="datetime1">
              <a:rPr lang="en-US"/>
              <a:pPr>
                <a:defRPr/>
              </a:pPr>
              <a:t>8/2/2018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International System Safety Society</a:t>
            </a:r>
          </a:p>
        </p:txBody>
      </p:sp>
      <p:sp>
        <p:nvSpPr>
          <p:cNvPr id="6" name="Slide Number Placeholder 5"/>
          <p:cNvSpPr>
            <a:spLocks noGrp="1"/>
          </p:cNvSpPr>
          <p:nvPr>
            <p:ph type="sldNum" sz="quarter" idx="12"/>
          </p:nvPr>
        </p:nvSpPr>
        <p:spPr/>
        <p:txBody>
          <a:bodyPr/>
          <a:lstStyle>
            <a:lvl1pPr>
              <a:defRPr/>
            </a:lvl1pPr>
          </a:lstStyle>
          <a:p>
            <a:pPr>
              <a:defRPr/>
            </a:pPr>
            <a:fld id="{543F5007-E1C1-4EF5-9200-65D8BDD9B47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36EF68D-68A8-45A6-820B-8DB327999E17}" type="datetime1">
              <a:rPr lang="en-US"/>
              <a:pPr>
                <a:defRPr/>
              </a:pPr>
              <a:t>8/2/2018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International System Safety Society</a:t>
            </a:r>
          </a:p>
        </p:txBody>
      </p:sp>
      <p:sp>
        <p:nvSpPr>
          <p:cNvPr id="6" name="Slide Number Placeholder 5"/>
          <p:cNvSpPr>
            <a:spLocks noGrp="1"/>
          </p:cNvSpPr>
          <p:nvPr>
            <p:ph type="sldNum" sz="quarter" idx="12"/>
          </p:nvPr>
        </p:nvSpPr>
        <p:spPr/>
        <p:txBody>
          <a:bodyPr/>
          <a:lstStyle>
            <a:lvl1pPr>
              <a:defRPr/>
            </a:lvl1pPr>
          </a:lstStyle>
          <a:p>
            <a:pPr>
              <a:defRPr/>
            </a:pPr>
            <a:fld id="{461B3AF3-DA72-4163-ABDE-6959CCD7D6F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55549539-0DFD-46C2-9A4C-2F705FF8C9BD}" type="datetime1">
              <a:rPr lang="en-US"/>
              <a:pPr>
                <a:defRPr/>
              </a:pPr>
              <a:t>8/2/2018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International System Safety Society</a:t>
            </a:r>
          </a:p>
        </p:txBody>
      </p:sp>
      <p:sp>
        <p:nvSpPr>
          <p:cNvPr id="6" name="Slide Number Placeholder 5"/>
          <p:cNvSpPr>
            <a:spLocks noGrp="1"/>
          </p:cNvSpPr>
          <p:nvPr>
            <p:ph type="sldNum" sz="quarter" idx="12"/>
          </p:nvPr>
        </p:nvSpPr>
        <p:spPr/>
        <p:txBody>
          <a:bodyPr/>
          <a:lstStyle>
            <a:lvl1pPr>
              <a:defRPr/>
            </a:lvl1pPr>
          </a:lstStyle>
          <a:p>
            <a:pPr>
              <a:defRPr/>
            </a:pPr>
            <a:fld id="{FC3E4326-8151-446F-B014-12A916D55DE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89FA3EC-C240-451C-942F-47045818CA49}" type="datetime1">
              <a:rPr lang="en-US"/>
              <a:pPr>
                <a:defRPr/>
              </a:pPr>
              <a:t>8/2/2018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International System Safety Society</a:t>
            </a:r>
          </a:p>
        </p:txBody>
      </p:sp>
      <p:sp>
        <p:nvSpPr>
          <p:cNvPr id="6" name="Slide Number Placeholder 5"/>
          <p:cNvSpPr>
            <a:spLocks noGrp="1"/>
          </p:cNvSpPr>
          <p:nvPr>
            <p:ph type="sldNum" sz="quarter" idx="12"/>
          </p:nvPr>
        </p:nvSpPr>
        <p:spPr/>
        <p:txBody>
          <a:bodyPr/>
          <a:lstStyle>
            <a:lvl1pPr>
              <a:defRPr/>
            </a:lvl1pPr>
          </a:lstStyle>
          <a:p>
            <a:pPr>
              <a:defRPr/>
            </a:pPr>
            <a:fld id="{F75D89FC-5373-4155-877D-1ABDCB7984B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fld id="{EF454F97-EF20-49C2-B5BC-67E7F378CDAB}" type="datetime1">
              <a:rPr lang="en-US"/>
              <a:pPr>
                <a:defRPr/>
              </a:pPr>
              <a:t>8/2/2018</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International System Safety Society</a:t>
            </a:r>
          </a:p>
        </p:txBody>
      </p:sp>
      <p:sp>
        <p:nvSpPr>
          <p:cNvPr id="7" name="Slide Number Placeholder 6"/>
          <p:cNvSpPr>
            <a:spLocks noGrp="1"/>
          </p:cNvSpPr>
          <p:nvPr>
            <p:ph type="sldNum" sz="quarter" idx="12"/>
          </p:nvPr>
        </p:nvSpPr>
        <p:spPr/>
        <p:txBody>
          <a:bodyPr/>
          <a:lstStyle>
            <a:lvl1pPr>
              <a:defRPr/>
            </a:lvl1pPr>
          </a:lstStyle>
          <a:p>
            <a:pPr>
              <a:defRPr/>
            </a:pPr>
            <a:fld id="{0D66738A-058A-4510-9EB0-E847742B43A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fld id="{5EC12218-DBC8-4BE7-9872-5625D42A15CE}" type="datetime1">
              <a:rPr lang="en-US"/>
              <a:pPr>
                <a:defRPr/>
              </a:pPr>
              <a:t>8/2/2018</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International System Safety Society</a:t>
            </a:r>
          </a:p>
        </p:txBody>
      </p:sp>
      <p:sp>
        <p:nvSpPr>
          <p:cNvPr id="9" name="Slide Number Placeholder 8"/>
          <p:cNvSpPr>
            <a:spLocks noGrp="1"/>
          </p:cNvSpPr>
          <p:nvPr>
            <p:ph type="sldNum" sz="quarter" idx="12"/>
          </p:nvPr>
        </p:nvSpPr>
        <p:spPr/>
        <p:txBody>
          <a:bodyPr/>
          <a:lstStyle>
            <a:lvl1pPr>
              <a:defRPr/>
            </a:lvl1pPr>
          </a:lstStyle>
          <a:p>
            <a:pPr>
              <a:defRPr/>
            </a:pPr>
            <a:fld id="{55B647EA-4DA9-4ACF-B469-506B7969F3E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fld id="{E554D640-78FD-4EA1-B498-CC7350108221}" type="datetime1">
              <a:rPr lang="en-US"/>
              <a:pPr>
                <a:defRPr/>
              </a:pPr>
              <a:t>8/2/2018</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International System Safety Society</a:t>
            </a:r>
          </a:p>
        </p:txBody>
      </p:sp>
      <p:sp>
        <p:nvSpPr>
          <p:cNvPr id="5" name="Slide Number Placeholder 4"/>
          <p:cNvSpPr>
            <a:spLocks noGrp="1"/>
          </p:cNvSpPr>
          <p:nvPr>
            <p:ph type="sldNum" sz="quarter" idx="12"/>
          </p:nvPr>
        </p:nvSpPr>
        <p:spPr/>
        <p:txBody>
          <a:bodyPr/>
          <a:lstStyle>
            <a:lvl1pPr>
              <a:defRPr/>
            </a:lvl1pPr>
          </a:lstStyle>
          <a:p>
            <a:pPr>
              <a:defRPr/>
            </a:pPr>
            <a:fld id="{B8E51C93-D1A3-405D-9E75-39EC1AD4EB0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1A089984-B04B-460C-9301-578CAAE5BB42}" type="datetime1">
              <a:rPr lang="en-US"/>
              <a:pPr>
                <a:defRPr/>
              </a:pPr>
              <a:t>8/2/2018</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International System Safety Society</a:t>
            </a:r>
          </a:p>
        </p:txBody>
      </p:sp>
      <p:sp>
        <p:nvSpPr>
          <p:cNvPr id="4" name="Slide Number Placeholder 3"/>
          <p:cNvSpPr>
            <a:spLocks noGrp="1"/>
          </p:cNvSpPr>
          <p:nvPr>
            <p:ph type="sldNum" sz="quarter" idx="12"/>
          </p:nvPr>
        </p:nvSpPr>
        <p:spPr/>
        <p:txBody>
          <a:bodyPr/>
          <a:lstStyle>
            <a:lvl1pPr>
              <a:defRPr/>
            </a:lvl1pPr>
          </a:lstStyle>
          <a:p>
            <a:pPr>
              <a:defRPr/>
            </a:pPr>
            <a:fld id="{CF4D5E98-B29B-4BA5-9E12-CB2E23D5E05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51BD4375-3849-4FF9-ACAE-4FB79BDDE749}" type="datetime1">
              <a:rPr lang="en-US"/>
              <a:pPr>
                <a:defRPr/>
              </a:pPr>
              <a:t>8/2/2018</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International System Safety Society</a:t>
            </a:r>
          </a:p>
        </p:txBody>
      </p:sp>
      <p:sp>
        <p:nvSpPr>
          <p:cNvPr id="7" name="Slide Number Placeholder 6"/>
          <p:cNvSpPr>
            <a:spLocks noGrp="1"/>
          </p:cNvSpPr>
          <p:nvPr>
            <p:ph type="sldNum" sz="quarter" idx="12"/>
          </p:nvPr>
        </p:nvSpPr>
        <p:spPr/>
        <p:txBody>
          <a:bodyPr/>
          <a:lstStyle>
            <a:lvl1pPr>
              <a:defRPr/>
            </a:lvl1pPr>
          </a:lstStyle>
          <a:p>
            <a:pPr>
              <a:defRPr/>
            </a:pPr>
            <a:fld id="{86AC9C5D-9D22-45D7-A725-B674D499D88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6514E783-45E4-44B8-9477-37AEFE9526AF}" type="datetime1">
              <a:rPr lang="en-US"/>
              <a:pPr>
                <a:defRPr/>
              </a:pPr>
              <a:t>8/2/2018</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International System Safety Society</a:t>
            </a:r>
          </a:p>
        </p:txBody>
      </p:sp>
      <p:sp>
        <p:nvSpPr>
          <p:cNvPr id="7" name="Slide Number Placeholder 6"/>
          <p:cNvSpPr>
            <a:spLocks noGrp="1"/>
          </p:cNvSpPr>
          <p:nvPr>
            <p:ph type="sldNum" sz="quarter" idx="12"/>
          </p:nvPr>
        </p:nvSpPr>
        <p:spPr/>
        <p:txBody>
          <a:bodyPr/>
          <a:lstStyle>
            <a:lvl1pPr>
              <a:defRPr/>
            </a:lvl1pPr>
          </a:lstStyle>
          <a:p>
            <a:pPr>
              <a:defRPr/>
            </a:pPr>
            <a:fld id="{E9A50DC3-B706-4AC9-9D02-4A05E30F513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alpha val="75000"/>
              </a:schemeClr>
            </a:gs>
            <a:gs pos="64999">
              <a:srgbClr val="F0EBD5"/>
            </a:gs>
            <a:gs pos="100000">
              <a:srgbClr val="D1C39F"/>
            </a:gs>
          </a:gsLst>
          <a:lin ang="2700000" scaled="1"/>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28" name="Picture 5"/>
          <p:cNvPicPr>
            <a:picLocks noChangeAspect="1" noChangeArrowheads="1"/>
          </p:cNvPicPr>
          <p:nvPr/>
        </p:nvPicPr>
        <p:blipFill>
          <a:blip r:embed="rId13"/>
          <a:srcRect/>
          <a:stretch>
            <a:fillRect/>
          </a:stretch>
        </p:blipFill>
        <p:spPr bwMode="auto">
          <a:xfrm>
            <a:off x="152400" y="228600"/>
            <a:ext cx="923925" cy="800100"/>
          </a:xfrm>
          <a:prstGeom prst="rect">
            <a:avLst/>
          </a:prstGeom>
          <a:noFill/>
          <a:ln w="9525">
            <a:noFill/>
            <a:miter lim="800000"/>
            <a:headEnd/>
            <a:tailEnd/>
          </a:ln>
        </p:spPr>
      </p:pic>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ea typeface="+mn-ea"/>
                <a:cs typeface="+mn-cs"/>
              </a:defRPr>
            </a:lvl1pPr>
          </a:lstStyle>
          <a:p>
            <a:pPr>
              <a:defRPr/>
            </a:pPr>
            <a:r>
              <a:rPr lang="en-US"/>
              <a:t>International System Safety Society</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cs typeface="+mn-cs"/>
              </a:defRPr>
            </a:lvl1pPr>
          </a:lstStyle>
          <a:p>
            <a:pPr>
              <a:defRPr/>
            </a:pPr>
            <a:fld id="{06419B3E-9389-4428-86F7-535571D48DF1}" type="datetime1">
              <a:rPr lang="en-US"/>
              <a:pPr>
                <a:defRPr/>
              </a:pPr>
              <a:t>8/2/2018</a:t>
            </a:fld>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cs typeface="+mn-cs"/>
              </a:defRPr>
            </a:lvl1pPr>
          </a:lstStyle>
          <a:p>
            <a:pPr>
              <a:defRPr/>
            </a:pPr>
            <a:fld id="{3DB5E501-F225-4A3A-B9E5-F8AC41F7D3A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4400" kern="1200">
          <a:solidFill>
            <a:schemeClr val="tx1"/>
          </a:solidFill>
          <a:latin typeface="+mj-lt"/>
          <a:ea typeface="ＭＳ Ｐゴシック" pitchFamily="84" charset="-128"/>
          <a:cs typeface="ＭＳ Ｐゴシック" pitchFamily="84" charset="-128"/>
        </a:defRPr>
      </a:lvl1pPr>
      <a:lvl2pPr algn="ctr" rtl="0" eaLnBrk="1" fontAlgn="base" hangingPunct="1">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2pPr>
      <a:lvl3pPr algn="ctr" rtl="0" eaLnBrk="1" fontAlgn="base" hangingPunct="1">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3pPr>
      <a:lvl4pPr algn="ctr" rtl="0" eaLnBrk="1" fontAlgn="base" hangingPunct="1">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4pPr>
      <a:lvl5pPr algn="ctr" rtl="0" eaLnBrk="1" fontAlgn="base" hangingPunct="1">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5pPr>
      <a:lvl6pPr marL="457200" algn="ctr" rtl="0" eaLnBrk="1" fontAlgn="base" hangingPunct="1">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6pPr>
      <a:lvl7pPr marL="914400" algn="ctr" rtl="0" eaLnBrk="1" fontAlgn="base" hangingPunct="1">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7pPr>
      <a:lvl8pPr marL="1371600" algn="ctr" rtl="0" eaLnBrk="1" fontAlgn="base" hangingPunct="1">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8pPr>
      <a:lvl9pPr marL="1828800" algn="ctr" rtl="0" eaLnBrk="1" fontAlgn="base" hangingPunct="1">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9pPr>
    </p:titleStyle>
    <p:bodyStyle>
      <a:lvl1pPr marL="342900" indent="-342900" algn="l" rtl="0" eaLnBrk="1" fontAlgn="base" hangingPunct="1">
        <a:spcBef>
          <a:spcPct val="20000"/>
        </a:spcBef>
        <a:spcAft>
          <a:spcPct val="0"/>
        </a:spcAft>
        <a:buFont typeface="Arial" pitchFamily="84" charset="0"/>
        <a:buChar char="•"/>
        <a:defRPr sz="3200" kern="1200">
          <a:solidFill>
            <a:schemeClr val="tx1"/>
          </a:solidFill>
          <a:latin typeface="+mn-lt"/>
          <a:ea typeface="ＭＳ Ｐゴシック" pitchFamily="84" charset="-128"/>
          <a:cs typeface="ＭＳ Ｐゴシック" pitchFamily="84" charset="-128"/>
        </a:defRPr>
      </a:lvl1pPr>
      <a:lvl2pPr marL="742950" indent="-285750" algn="l" rtl="0" eaLnBrk="1" fontAlgn="base" hangingPunct="1">
        <a:spcBef>
          <a:spcPct val="20000"/>
        </a:spcBef>
        <a:spcAft>
          <a:spcPct val="0"/>
        </a:spcAft>
        <a:buFont typeface="Arial" pitchFamily="84" charset="0"/>
        <a:buChar char="–"/>
        <a:defRPr sz="2800" kern="1200">
          <a:solidFill>
            <a:schemeClr val="tx1"/>
          </a:solidFill>
          <a:latin typeface="+mn-lt"/>
          <a:ea typeface="ＭＳ Ｐゴシック" pitchFamily="84" charset="-128"/>
          <a:cs typeface="+mn-cs"/>
        </a:defRPr>
      </a:lvl2pPr>
      <a:lvl3pPr marL="1143000" indent="-228600" algn="l" rtl="0" eaLnBrk="1" fontAlgn="base" hangingPunct="1">
        <a:spcBef>
          <a:spcPct val="20000"/>
        </a:spcBef>
        <a:spcAft>
          <a:spcPct val="0"/>
        </a:spcAft>
        <a:buFont typeface="Arial" pitchFamily="84" charset="0"/>
        <a:buChar char="•"/>
        <a:defRPr sz="2400" kern="1200">
          <a:solidFill>
            <a:schemeClr val="tx1"/>
          </a:solidFill>
          <a:latin typeface="+mn-lt"/>
          <a:ea typeface="ＭＳ Ｐゴシック" pitchFamily="84" charset="-128"/>
          <a:cs typeface="+mn-cs"/>
        </a:defRPr>
      </a:lvl3pPr>
      <a:lvl4pPr marL="1600200" indent="-228600" algn="l" rtl="0" eaLnBrk="1" fontAlgn="base" hangingPunct="1">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4pPr>
      <a:lvl5pPr marL="2057400" indent="-228600" algn="l" rtl="0" eaLnBrk="1" fontAlgn="base" hangingPunct="1">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thebalance.com/goal-setting-your-guide-to-setting-goals-294813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251520" y="2130425"/>
            <a:ext cx="8424936" cy="1470025"/>
          </a:xfrm>
        </p:spPr>
        <p:txBody>
          <a:bodyPr/>
          <a:lstStyle/>
          <a:p>
            <a:r>
              <a:rPr lang="en-US" dirty="0" smtClean="0"/>
              <a:t>2018 </a:t>
            </a:r>
            <a:r>
              <a:rPr lang="en-US" dirty="0"/>
              <a:t>Executive Council Report </a:t>
            </a:r>
            <a:br>
              <a:rPr lang="en-US" dirty="0"/>
            </a:br>
            <a:r>
              <a:rPr lang="en-US" dirty="0"/>
              <a:t>for Director, Chapter Services &amp; International Outreach</a:t>
            </a:r>
          </a:p>
        </p:txBody>
      </p:sp>
      <p:sp>
        <p:nvSpPr>
          <p:cNvPr id="3" name="Subtitle 2"/>
          <p:cNvSpPr>
            <a:spLocks noGrp="1"/>
          </p:cNvSpPr>
          <p:nvPr>
            <p:ph type="subTitle" idx="1"/>
          </p:nvPr>
        </p:nvSpPr>
        <p:spPr>
          <a:xfrm>
            <a:off x="1475656" y="4437112"/>
            <a:ext cx="6400800" cy="1752600"/>
          </a:xfrm>
        </p:spPr>
        <p:txBody>
          <a:bodyPr rtlCol="0">
            <a:normAutofit/>
          </a:bodyPr>
          <a:lstStyle/>
          <a:p>
            <a:pPr fontAlgn="auto">
              <a:spcAft>
                <a:spcPts val="0"/>
              </a:spcAft>
              <a:buFont typeface="Arial" pitchFamily="34" charset="0"/>
              <a:buNone/>
              <a:defRPr/>
            </a:pPr>
            <a:r>
              <a:rPr lang="en-US" dirty="0">
                <a:ea typeface="+mn-ea"/>
                <a:cs typeface="+mn-cs"/>
              </a:rPr>
              <a:t>Submitted by Robert Fletcher</a:t>
            </a:r>
          </a:p>
        </p:txBody>
      </p:sp>
      <p:sp>
        <p:nvSpPr>
          <p:cNvPr id="6" name="Date Placeholder 5"/>
          <p:cNvSpPr>
            <a:spLocks noGrp="1"/>
          </p:cNvSpPr>
          <p:nvPr>
            <p:ph type="dt" sz="quarter" idx="10"/>
          </p:nvPr>
        </p:nvSpPr>
        <p:spPr/>
        <p:txBody>
          <a:bodyPr/>
          <a:lstStyle/>
          <a:p>
            <a:pPr>
              <a:defRPr/>
            </a:pPr>
            <a:fld id="{154CCC5B-B75B-4AFD-B5F8-CD57FBFFDC92}" type="datetime1">
              <a:rPr lang="en-US"/>
              <a:pPr>
                <a:defRPr/>
              </a:pPr>
              <a:t>8/2/2018</a:t>
            </a:fld>
            <a:endParaRPr lang="en-US"/>
          </a:p>
        </p:txBody>
      </p:sp>
      <p:sp>
        <p:nvSpPr>
          <p:cNvPr id="7" name="Slide Number Placeholder 6"/>
          <p:cNvSpPr>
            <a:spLocks noGrp="1"/>
          </p:cNvSpPr>
          <p:nvPr>
            <p:ph type="sldNum" sz="quarter" idx="12"/>
          </p:nvPr>
        </p:nvSpPr>
        <p:spPr/>
        <p:txBody>
          <a:bodyPr/>
          <a:lstStyle/>
          <a:p>
            <a:pPr>
              <a:defRPr/>
            </a:pPr>
            <a:fld id="{3154D085-40CC-43CD-B3B2-924F6717251D}" type="slidenum">
              <a:rPr lang="en-US"/>
              <a:pPr>
                <a:defRPr/>
              </a:pPr>
              <a:t>1</a:t>
            </a:fld>
            <a:endParaRPr lang="en-US"/>
          </a:p>
        </p:txBody>
      </p:sp>
      <p:sp>
        <p:nvSpPr>
          <p:cNvPr id="8" name="Footer Placeholder 7"/>
          <p:cNvSpPr>
            <a:spLocks noGrp="1"/>
          </p:cNvSpPr>
          <p:nvPr>
            <p:ph type="ftr" sz="quarter" idx="11"/>
          </p:nvPr>
        </p:nvSpPr>
        <p:spPr/>
        <p:txBody>
          <a:bodyPr/>
          <a:lstStyle/>
          <a:p>
            <a:pPr>
              <a:defRPr/>
            </a:pPr>
            <a:r>
              <a:rPr lang="en-US"/>
              <a:t>International System Safety Society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algn="r"/>
            <a:r>
              <a:rPr lang="en-US" dirty="0"/>
              <a:t>Accomplishments for </a:t>
            </a:r>
            <a:r>
              <a:rPr lang="en-US" dirty="0" smtClean="0"/>
              <a:t>2017-2018</a:t>
            </a:r>
            <a:endParaRPr lang="en-US" dirty="0"/>
          </a:p>
        </p:txBody>
      </p:sp>
      <p:sp>
        <p:nvSpPr>
          <p:cNvPr id="4" name="Date Placeholder 3"/>
          <p:cNvSpPr>
            <a:spLocks noGrp="1"/>
          </p:cNvSpPr>
          <p:nvPr>
            <p:ph type="dt" sz="quarter"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r>
              <a:rPr lang="en-US"/>
              <a:t>International System Safety Society</a:t>
            </a:r>
          </a:p>
        </p:txBody>
      </p:sp>
      <p:sp>
        <p:nvSpPr>
          <p:cNvPr id="6" name="Slide Number Placeholder 5"/>
          <p:cNvSpPr>
            <a:spLocks noGrp="1"/>
          </p:cNvSpPr>
          <p:nvPr>
            <p:ph type="sldNum" sz="quarter" idx="12"/>
          </p:nvPr>
        </p:nvSpPr>
        <p:spPr/>
        <p:txBody>
          <a:bodyPr/>
          <a:lstStyle/>
          <a:p>
            <a:pPr>
              <a:defRPr/>
            </a:pPr>
            <a:fld id="{116839B9-F1D8-4432-AF97-6FF888EEEA36}" type="slidenum">
              <a:rPr lang="en-US"/>
              <a:pPr>
                <a:defRPr/>
              </a:pPr>
              <a:t>2</a:t>
            </a:fld>
            <a:endParaRPr lang="en-US"/>
          </a:p>
        </p:txBody>
      </p:sp>
      <p:sp>
        <p:nvSpPr>
          <p:cNvPr id="15366" name="Placeholder 1030"/>
          <p:cNvSpPr>
            <a:spLocks noGrp="1"/>
          </p:cNvSpPr>
          <p:nvPr>
            <p:ph type="body" idx="4294967295"/>
          </p:nvPr>
        </p:nvSpPr>
        <p:spPr>
          <a:xfrm>
            <a:off x="323528" y="1412776"/>
            <a:ext cx="8568952" cy="4752528"/>
          </a:xfrm>
        </p:spPr>
        <p:txBody>
          <a:bodyPr/>
          <a:lstStyle/>
          <a:p>
            <a:pPr marL="700087">
              <a:buFont typeface="Arial" charset="0"/>
              <a:buChar char="•"/>
            </a:pPr>
            <a:r>
              <a:rPr lang="en-US" sz="2000" b="1" dirty="0"/>
              <a:t>Called and emailed all  ISSS Chapter Presidents to encourage them and to ask them to prepare end SY materials (Chapter Annual Report with description of activities and financial bank statements and all receipts)</a:t>
            </a:r>
          </a:p>
          <a:p>
            <a:pPr marL="700087">
              <a:buFont typeface="Arial" charset="0"/>
              <a:buChar char="•"/>
            </a:pPr>
            <a:r>
              <a:rPr lang="en-CA" sz="2000" b="1" dirty="0"/>
              <a:t>Encouraged R</a:t>
            </a:r>
            <a:r>
              <a:rPr lang="en-US" sz="2000" b="1" dirty="0" err="1"/>
              <a:t>evitalization</a:t>
            </a:r>
            <a:r>
              <a:rPr lang="en-US" sz="2000" b="1" dirty="0"/>
              <a:t> of </a:t>
            </a:r>
            <a:r>
              <a:rPr lang="en-US" sz="2000" b="1" dirty="0" smtClean="0">
                <a:solidFill>
                  <a:srgbClr val="C00000"/>
                </a:solidFill>
              </a:rPr>
              <a:t>Canada Chapter </a:t>
            </a:r>
            <a:endParaRPr lang="en-US" sz="2000" b="1" dirty="0">
              <a:solidFill>
                <a:srgbClr val="C00000"/>
              </a:solidFill>
            </a:endParaRPr>
          </a:p>
          <a:p>
            <a:pPr marL="700087">
              <a:buFont typeface="Arial" charset="0"/>
              <a:buChar char="•"/>
            </a:pPr>
            <a:r>
              <a:rPr lang="en-CA" sz="2000" b="1" dirty="0" smtClean="0"/>
              <a:t>Assisted </a:t>
            </a:r>
            <a:r>
              <a:rPr lang="en-CA" sz="2000" b="1" dirty="0"/>
              <a:t>in Closure of the </a:t>
            </a:r>
            <a:r>
              <a:rPr lang="en-CA" sz="2000" b="1" dirty="0" smtClean="0">
                <a:solidFill>
                  <a:srgbClr val="C00000"/>
                </a:solidFill>
              </a:rPr>
              <a:t>Houston Chapter </a:t>
            </a:r>
            <a:r>
              <a:rPr lang="en-CA" sz="2000" b="1" dirty="0"/>
              <a:t>and transfer of funds in chapter account to head office account</a:t>
            </a:r>
          </a:p>
          <a:p>
            <a:pPr marL="700087">
              <a:buFont typeface="Arial" charset="0"/>
              <a:buChar char="•"/>
            </a:pPr>
            <a:r>
              <a:rPr lang="en-US" sz="2000" b="1" dirty="0"/>
              <a:t>Completed </a:t>
            </a:r>
            <a:r>
              <a:rPr lang="en-US" sz="2000" b="1" dirty="0">
                <a:solidFill>
                  <a:srgbClr val="C00000"/>
                </a:solidFill>
              </a:rPr>
              <a:t>Chapter of the Year </a:t>
            </a:r>
            <a:r>
              <a:rPr lang="en-US" sz="2000" b="1" dirty="0"/>
              <a:t>evaluation and had plaque engraved</a:t>
            </a:r>
          </a:p>
          <a:p>
            <a:pPr marL="700087">
              <a:buFont typeface="Arial" charset="0"/>
              <a:buChar char="•"/>
            </a:pPr>
            <a:r>
              <a:rPr lang="en-CA" sz="2000" b="1" dirty="0"/>
              <a:t>P</a:t>
            </a:r>
            <a:r>
              <a:rPr lang="en-US" sz="2000" b="1" dirty="0" err="1" smtClean="0"/>
              <a:t>repared</a:t>
            </a:r>
            <a:r>
              <a:rPr lang="en-US" sz="2000" b="1" dirty="0" smtClean="0"/>
              <a:t> a tutorial </a:t>
            </a:r>
            <a:r>
              <a:rPr lang="en-US" sz="2000" b="1" dirty="0"/>
              <a:t>on </a:t>
            </a:r>
            <a:r>
              <a:rPr lang="en-US" sz="2000" b="1" dirty="0" smtClean="0"/>
              <a:t>“</a:t>
            </a:r>
            <a:r>
              <a:rPr lang="en-CA" sz="2000" b="1" dirty="0">
                <a:solidFill>
                  <a:srgbClr val="C00000"/>
                </a:solidFill>
              </a:rPr>
              <a:t>Inspiring Growth and Good Governance in an ISSS </a:t>
            </a:r>
            <a:r>
              <a:rPr lang="en-CA" sz="2000" b="1" dirty="0" smtClean="0">
                <a:solidFill>
                  <a:srgbClr val="C00000"/>
                </a:solidFill>
              </a:rPr>
              <a:t>Chapter </a:t>
            </a:r>
            <a:r>
              <a:rPr lang="en-US" sz="2000" b="1" dirty="0" smtClean="0"/>
              <a:t>” </a:t>
            </a:r>
            <a:r>
              <a:rPr lang="en-US" sz="2000" b="1" dirty="0"/>
              <a:t>for the ISSS </a:t>
            </a:r>
            <a:r>
              <a:rPr lang="en-US" sz="2000" b="1" dirty="0" smtClean="0"/>
              <a:t>36 </a:t>
            </a:r>
            <a:r>
              <a:rPr lang="en-US" sz="2000" b="1" dirty="0"/>
              <a:t>conference</a:t>
            </a:r>
          </a:p>
          <a:p>
            <a:pPr marL="700087">
              <a:buFont typeface="Arial" charset="0"/>
              <a:buChar char="•"/>
            </a:pPr>
            <a:endParaRPr lang="en-US" sz="2000" b="1" dirty="0"/>
          </a:p>
          <a:p>
            <a:pPr marL="357187" indent="0">
              <a:buNone/>
            </a:pPr>
            <a:endParaRPr lang="en-SG" sz="1800" dirty="0"/>
          </a:p>
        </p:txBody>
      </p:sp>
    </p:spTree>
    <p:extLst>
      <p:ext uri="{BB962C8B-B14F-4D97-AF65-F5344CB8AC3E}">
        <p14:creationId xmlns:p14="http://schemas.microsoft.com/office/powerpoint/2010/main" val="3048267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xmlns="" id="{A6223437-5526-4A0B-B250-896725F8F953}"/>
              </a:ext>
            </a:extLst>
          </p:cNvPr>
          <p:cNvSpPr>
            <a:spLocks noGrp="1"/>
          </p:cNvSpPr>
          <p:nvPr>
            <p:ph type="title"/>
          </p:nvPr>
        </p:nvSpPr>
        <p:spPr/>
        <p:txBody>
          <a:bodyPr/>
          <a:lstStyle/>
          <a:p>
            <a:r>
              <a:rPr lang="en-CA" altLang="en-US"/>
              <a:t>Strong Chapters</a:t>
            </a:r>
          </a:p>
        </p:txBody>
      </p:sp>
      <p:sp>
        <p:nvSpPr>
          <p:cNvPr id="5123" name="Content Placeholder 2">
            <a:extLst>
              <a:ext uri="{FF2B5EF4-FFF2-40B4-BE49-F238E27FC236}">
                <a16:creationId xmlns:a16="http://schemas.microsoft.com/office/drawing/2014/main" xmlns="" id="{CB46054D-B3AA-47AD-9F70-AEB745A689CF}"/>
              </a:ext>
            </a:extLst>
          </p:cNvPr>
          <p:cNvSpPr>
            <a:spLocks noGrp="1"/>
          </p:cNvSpPr>
          <p:nvPr>
            <p:ph idx="1"/>
          </p:nvPr>
        </p:nvSpPr>
        <p:spPr>
          <a:xfrm>
            <a:off x="457200" y="1600200"/>
            <a:ext cx="8229600" cy="5257800"/>
          </a:xfrm>
        </p:spPr>
        <p:txBody>
          <a:bodyPr/>
          <a:lstStyle/>
          <a:p>
            <a:pPr marL="514350" indent="-514350">
              <a:buFont typeface="Times New Roman" panose="02020603050405020304" pitchFamily="18" charset="0"/>
              <a:buAutoNum type="arabicPeriod"/>
            </a:pPr>
            <a:r>
              <a:rPr lang="en-CA" altLang="en-US" dirty="0"/>
              <a:t>New Mexico </a:t>
            </a:r>
            <a:endParaRPr lang="en-CA" altLang="en-US" dirty="0" smtClean="0"/>
          </a:p>
          <a:p>
            <a:pPr marL="514350" indent="-514350">
              <a:buFont typeface="Times New Roman" panose="02020603050405020304" pitchFamily="18" charset="0"/>
              <a:buAutoNum type="arabicPeriod"/>
            </a:pPr>
            <a:r>
              <a:rPr lang="en-CA" altLang="en-US" dirty="0" smtClean="0"/>
              <a:t>North </a:t>
            </a:r>
            <a:r>
              <a:rPr lang="en-CA" altLang="en-US" dirty="0"/>
              <a:t>East</a:t>
            </a:r>
          </a:p>
          <a:p>
            <a:pPr marL="514350" indent="-514350">
              <a:buFont typeface="Times New Roman" panose="02020603050405020304" pitchFamily="18" charset="0"/>
              <a:buAutoNum type="arabicPeriod"/>
            </a:pPr>
            <a:r>
              <a:rPr lang="en-CA" altLang="en-US" dirty="0"/>
              <a:t>Sierra High Desert</a:t>
            </a:r>
          </a:p>
          <a:p>
            <a:pPr marL="514350" indent="-514350">
              <a:buFont typeface="Times New Roman" panose="02020603050405020304" pitchFamily="18" charset="0"/>
              <a:buAutoNum type="arabicPeriod"/>
            </a:pPr>
            <a:r>
              <a:rPr lang="en-CA" altLang="en-US" dirty="0"/>
              <a:t>Singapore</a:t>
            </a:r>
          </a:p>
          <a:p>
            <a:pPr marL="514350" indent="-514350">
              <a:buFont typeface="Times New Roman" panose="02020603050405020304" pitchFamily="18" charset="0"/>
              <a:buAutoNum type="arabicPeriod"/>
            </a:pPr>
            <a:r>
              <a:rPr lang="en-CA" altLang="en-US" dirty="0"/>
              <a:t>Tennessee Valley</a:t>
            </a:r>
          </a:p>
          <a:p>
            <a:pPr marL="514350" indent="-514350">
              <a:buFont typeface="Times New Roman" panose="02020603050405020304" pitchFamily="18" charset="0"/>
              <a:buAutoNum type="arabicPeriod"/>
            </a:pPr>
            <a:r>
              <a:rPr lang="en-CA" altLang="en-US" dirty="0"/>
              <a:t>Virtual</a:t>
            </a:r>
          </a:p>
          <a:p>
            <a:pPr marL="514350" indent="-514350">
              <a:buFont typeface="Times New Roman" panose="02020603050405020304" pitchFamily="18" charset="0"/>
              <a:buAutoNum type="arabicPeriod"/>
            </a:pPr>
            <a:r>
              <a:rPr lang="en-CA" altLang="en-US" dirty="0"/>
              <a:t>Washington </a:t>
            </a:r>
            <a:r>
              <a:rPr lang="en-CA" altLang="en-US" dirty="0" smtClean="0"/>
              <a:t>DC</a:t>
            </a:r>
          </a:p>
          <a:p>
            <a:pPr marL="514350" indent="-514350">
              <a:buFont typeface="Times New Roman" panose="02020603050405020304" pitchFamily="18" charset="0"/>
              <a:buAutoNum type="arabicPeriod"/>
            </a:pPr>
            <a:r>
              <a:rPr lang="en-CA" altLang="en-US" dirty="0" smtClean="0"/>
              <a:t>Canada – </a:t>
            </a:r>
            <a:r>
              <a:rPr lang="en-CA" altLang="en-US" dirty="0" smtClean="0">
                <a:solidFill>
                  <a:srgbClr val="C00000"/>
                </a:solidFill>
              </a:rPr>
              <a:t>revitalized 2018</a:t>
            </a:r>
          </a:p>
          <a:p>
            <a:pPr marL="514350" indent="-514350">
              <a:buFont typeface="Times New Roman" panose="02020603050405020304" pitchFamily="18" charset="0"/>
              <a:buAutoNum type="arabicPeriod"/>
            </a:pPr>
            <a:r>
              <a:rPr lang="en-CA" altLang="en-US" dirty="0"/>
              <a:t>Saguaro </a:t>
            </a:r>
          </a:p>
          <a:p>
            <a:pPr marL="514350" indent="-514350">
              <a:buFont typeface="Times New Roman" panose="02020603050405020304" pitchFamily="18" charset="0"/>
              <a:buAutoNum type="arabicPeriod"/>
            </a:pPr>
            <a:endParaRPr lang="en-CA" altLang="en-US" dirty="0"/>
          </a:p>
        </p:txBody>
      </p:sp>
      <p:sp>
        <p:nvSpPr>
          <p:cNvPr id="5124" name="Slide Number Placeholder 4">
            <a:extLst>
              <a:ext uri="{FF2B5EF4-FFF2-40B4-BE49-F238E27FC236}">
                <a16:creationId xmlns:a16="http://schemas.microsoft.com/office/drawing/2014/main" xmlns="" id="{3268E6BC-A51A-4C97-A656-88B1A734184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BEDAC79-5FCA-4750-8346-1D0E30B137AC}" type="slidenum">
              <a:rPr lang="en-US" altLang="en-US" sz="1400">
                <a:solidFill>
                  <a:schemeClr val="bg2"/>
                </a:solidFill>
              </a:rPr>
              <a:pPr/>
              <a:t>3</a:t>
            </a:fld>
            <a:endParaRPr lang="en-US" altLang="en-US" sz="1400">
              <a:solidFill>
                <a:schemeClr val="bg2"/>
              </a:solidFill>
            </a:endParaRPr>
          </a:p>
        </p:txBody>
      </p:sp>
    </p:spTree>
    <p:extLst>
      <p:ext uri="{BB962C8B-B14F-4D97-AF65-F5344CB8AC3E}">
        <p14:creationId xmlns:p14="http://schemas.microsoft.com/office/powerpoint/2010/main" val="733936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xmlns="" id="{6CC18B15-1A5B-496D-A6AC-5254775E2C91}"/>
              </a:ext>
            </a:extLst>
          </p:cNvPr>
          <p:cNvSpPr>
            <a:spLocks noGrp="1"/>
          </p:cNvSpPr>
          <p:nvPr>
            <p:ph type="title"/>
          </p:nvPr>
        </p:nvSpPr>
        <p:spPr/>
        <p:txBody>
          <a:bodyPr/>
          <a:lstStyle/>
          <a:p>
            <a:r>
              <a:rPr lang="en-CA" altLang="en-US"/>
              <a:t>Chapters that are not Strong …</a:t>
            </a:r>
          </a:p>
        </p:txBody>
      </p:sp>
      <p:sp>
        <p:nvSpPr>
          <p:cNvPr id="6147" name="Content Placeholder 2">
            <a:extLst>
              <a:ext uri="{FF2B5EF4-FFF2-40B4-BE49-F238E27FC236}">
                <a16:creationId xmlns:a16="http://schemas.microsoft.com/office/drawing/2014/main" xmlns="" id="{2A26D89B-84BD-4B7A-833A-1331A756F1D9}"/>
              </a:ext>
            </a:extLst>
          </p:cNvPr>
          <p:cNvSpPr>
            <a:spLocks noGrp="1"/>
          </p:cNvSpPr>
          <p:nvPr>
            <p:ph idx="1"/>
          </p:nvPr>
        </p:nvSpPr>
        <p:spPr>
          <a:xfrm>
            <a:off x="685800" y="1417638"/>
            <a:ext cx="7772400" cy="5440362"/>
          </a:xfrm>
        </p:spPr>
        <p:txBody>
          <a:bodyPr/>
          <a:lstStyle/>
          <a:p>
            <a:pPr marL="514350" indent="-514350">
              <a:buFont typeface="Times New Roman" panose="02020603050405020304" pitchFamily="18" charset="0"/>
              <a:buAutoNum type="arabicPeriod"/>
            </a:pPr>
            <a:r>
              <a:rPr lang="en-CA" altLang="en-US" dirty="0"/>
              <a:t>Southern California</a:t>
            </a:r>
          </a:p>
          <a:p>
            <a:pPr marL="514350" indent="-514350">
              <a:buFont typeface="Times New Roman" panose="02020603050405020304" pitchFamily="18" charset="0"/>
              <a:buAutoNum type="arabicPeriod"/>
            </a:pPr>
            <a:r>
              <a:rPr lang="en-CA" altLang="en-US" dirty="0" smtClean="0"/>
              <a:t>Bay Area (California)</a:t>
            </a:r>
            <a:endParaRPr lang="en-CA" altLang="en-US" dirty="0"/>
          </a:p>
          <a:p>
            <a:pPr marL="514350" indent="-514350">
              <a:buFont typeface="Times New Roman" panose="02020603050405020304" pitchFamily="18" charset="0"/>
              <a:buAutoNum type="arabicPeriod"/>
            </a:pPr>
            <a:r>
              <a:rPr lang="en-CA" altLang="en-US" dirty="0" smtClean="0"/>
              <a:t>Central </a:t>
            </a:r>
            <a:r>
              <a:rPr lang="en-CA" altLang="en-US" dirty="0"/>
              <a:t>California</a:t>
            </a:r>
          </a:p>
          <a:p>
            <a:pPr marL="514350" indent="-514350">
              <a:buFont typeface="Times New Roman" panose="02020603050405020304" pitchFamily="18" charset="0"/>
              <a:buAutoNum type="arabicPeriod"/>
            </a:pPr>
            <a:r>
              <a:rPr lang="en-CA" altLang="en-US" dirty="0" smtClean="0"/>
              <a:t>Georgia (</a:t>
            </a:r>
            <a:r>
              <a:rPr lang="en-CA" altLang="en-US" sz="2400" dirty="0" smtClean="0">
                <a:solidFill>
                  <a:srgbClr val="C00000"/>
                </a:solidFill>
              </a:rPr>
              <a:t>will likely need to be closed in 2018 / 2019</a:t>
            </a:r>
            <a:r>
              <a:rPr lang="en-CA" altLang="en-US" dirty="0" smtClean="0"/>
              <a:t>)</a:t>
            </a:r>
            <a:endParaRPr lang="en-CA" altLang="en-US" dirty="0"/>
          </a:p>
          <a:p>
            <a:pPr marL="514350" indent="-514350">
              <a:buFont typeface="Times New Roman" panose="02020603050405020304" pitchFamily="18" charset="0"/>
              <a:buAutoNum type="arabicPeriod"/>
            </a:pPr>
            <a:r>
              <a:rPr lang="en-CA" altLang="en-US" dirty="0"/>
              <a:t>Houston </a:t>
            </a:r>
            <a:r>
              <a:rPr lang="en-CA" altLang="en-US" dirty="0" smtClean="0">
                <a:solidFill>
                  <a:srgbClr val="C00000"/>
                </a:solidFill>
              </a:rPr>
              <a:t>(</a:t>
            </a:r>
            <a:r>
              <a:rPr lang="en-CA" altLang="en-US" sz="2400" dirty="0" smtClean="0">
                <a:solidFill>
                  <a:srgbClr val="C00000"/>
                </a:solidFill>
              </a:rPr>
              <a:t>in process of being </a:t>
            </a:r>
            <a:r>
              <a:rPr lang="en-CA" altLang="en-US" sz="2400" b="1" dirty="0" smtClean="0">
                <a:solidFill>
                  <a:srgbClr val="C00000"/>
                </a:solidFill>
              </a:rPr>
              <a:t>closed</a:t>
            </a:r>
            <a:r>
              <a:rPr lang="en-CA" altLang="en-US" dirty="0">
                <a:solidFill>
                  <a:srgbClr val="C00000"/>
                </a:solidFill>
              </a:rPr>
              <a:t>)</a:t>
            </a:r>
          </a:p>
          <a:p>
            <a:pPr marL="514350" indent="-514350">
              <a:buFont typeface="Times New Roman" panose="02020603050405020304" pitchFamily="18" charset="0"/>
              <a:buAutoNum type="arabicPeriod"/>
            </a:pPr>
            <a:r>
              <a:rPr lang="en-CA" altLang="en-US" dirty="0"/>
              <a:t>North </a:t>
            </a:r>
            <a:r>
              <a:rPr lang="en-CA" altLang="en-US" dirty="0" smtClean="0"/>
              <a:t>Texas (</a:t>
            </a:r>
            <a:r>
              <a:rPr lang="en-CA" altLang="en-US" sz="2400" dirty="0" smtClean="0">
                <a:solidFill>
                  <a:srgbClr val="C00000"/>
                </a:solidFill>
              </a:rPr>
              <a:t>will try to revitalize in 2018 / 2019</a:t>
            </a:r>
            <a:r>
              <a:rPr lang="en-CA" altLang="en-US" dirty="0" smtClean="0"/>
              <a:t>)</a:t>
            </a:r>
            <a:endParaRPr lang="en-CA" altLang="en-US" dirty="0"/>
          </a:p>
        </p:txBody>
      </p:sp>
    </p:spTree>
    <p:extLst>
      <p:ext uri="{BB962C8B-B14F-4D97-AF65-F5344CB8AC3E}">
        <p14:creationId xmlns:p14="http://schemas.microsoft.com/office/powerpoint/2010/main" val="3386006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dirty="0"/>
              <a:t>Goals for </a:t>
            </a:r>
            <a:r>
              <a:rPr lang="en-US" dirty="0" smtClean="0"/>
              <a:t>2018-2019</a:t>
            </a:r>
            <a:endParaRPr lang="en-US" dirty="0"/>
          </a:p>
        </p:txBody>
      </p:sp>
      <p:sp>
        <p:nvSpPr>
          <p:cNvPr id="4" name="Date Placeholder 3"/>
          <p:cNvSpPr>
            <a:spLocks noGrp="1"/>
          </p:cNvSpPr>
          <p:nvPr>
            <p:ph type="dt" sz="quarter" idx="10"/>
          </p:nvPr>
        </p:nvSpPr>
        <p:spPr/>
        <p:txBody>
          <a:bodyPr/>
          <a:lstStyle/>
          <a:p>
            <a:pPr>
              <a:defRPr/>
            </a:pPr>
            <a:fld id="{28CA4CC5-1B60-4C47-A2B6-B65591B96191}" type="datetime1">
              <a:rPr lang="en-US"/>
              <a:pPr>
                <a:defRPr/>
              </a:pPr>
              <a:t>8/2/2018</a:t>
            </a:fld>
            <a:endParaRPr lang="en-US"/>
          </a:p>
        </p:txBody>
      </p:sp>
      <p:sp>
        <p:nvSpPr>
          <p:cNvPr id="5" name="Footer Placeholder 4"/>
          <p:cNvSpPr>
            <a:spLocks noGrp="1"/>
          </p:cNvSpPr>
          <p:nvPr>
            <p:ph type="ftr" sz="quarter" idx="11"/>
          </p:nvPr>
        </p:nvSpPr>
        <p:spPr/>
        <p:txBody>
          <a:bodyPr/>
          <a:lstStyle/>
          <a:p>
            <a:pPr>
              <a:defRPr/>
            </a:pPr>
            <a:r>
              <a:rPr lang="en-US"/>
              <a:t>International System Safety Society</a:t>
            </a:r>
          </a:p>
        </p:txBody>
      </p:sp>
      <p:sp>
        <p:nvSpPr>
          <p:cNvPr id="6" name="Slide Number Placeholder 5"/>
          <p:cNvSpPr>
            <a:spLocks noGrp="1"/>
          </p:cNvSpPr>
          <p:nvPr>
            <p:ph type="sldNum" sz="quarter" idx="12"/>
          </p:nvPr>
        </p:nvSpPr>
        <p:spPr/>
        <p:txBody>
          <a:bodyPr/>
          <a:lstStyle/>
          <a:p>
            <a:pPr>
              <a:defRPr/>
            </a:pPr>
            <a:fld id="{6387E1F4-877A-4EC9-8B2A-29C370CE35C4}" type="slidenum">
              <a:rPr lang="en-US"/>
              <a:pPr>
                <a:defRPr/>
              </a:pPr>
              <a:t>5</a:t>
            </a:fld>
            <a:endParaRPr lang="en-US"/>
          </a:p>
        </p:txBody>
      </p:sp>
      <p:sp>
        <p:nvSpPr>
          <p:cNvPr id="16390" name="Placeholder 1030"/>
          <p:cNvSpPr>
            <a:spLocks noGrp="1"/>
          </p:cNvSpPr>
          <p:nvPr>
            <p:ph type="body" idx="4294967295"/>
          </p:nvPr>
        </p:nvSpPr>
        <p:spPr>
          <a:xfrm>
            <a:off x="107504" y="1268760"/>
            <a:ext cx="8784976" cy="5589240"/>
          </a:xfrm>
        </p:spPr>
        <p:txBody>
          <a:bodyPr/>
          <a:lstStyle/>
          <a:p>
            <a:pPr marL="457200" indent="-457200">
              <a:buAutoNum type="arabicPeriod"/>
            </a:pPr>
            <a:r>
              <a:rPr lang="en-US" sz="2500" dirty="0" smtClean="0"/>
              <a:t>Set up a course on System &amp; Software Safety (Donne Difiglia to develop) for Chapter Presidents to attract membership in their Chapter</a:t>
            </a:r>
          </a:p>
          <a:p>
            <a:pPr marL="457200" indent="-457200">
              <a:buAutoNum type="arabicPeriod"/>
            </a:pPr>
            <a:r>
              <a:rPr lang="en-US" sz="2500" dirty="0" smtClean="0"/>
              <a:t>Encourage </a:t>
            </a:r>
            <a:r>
              <a:rPr lang="en-US" sz="2500" dirty="0" smtClean="0"/>
              <a:t>Further Development of the Tutorial for ISSC37 </a:t>
            </a:r>
            <a:r>
              <a:rPr lang="en-US" sz="2500" dirty="0" smtClean="0"/>
              <a:t>on “</a:t>
            </a:r>
            <a:r>
              <a:rPr lang="en-CA" sz="1800" b="1" dirty="0">
                <a:solidFill>
                  <a:srgbClr val="C00000"/>
                </a:solidFill>
              </a:rPr>
              <a:t>Inspiring Growth and Good Governance in an ISSS Chapter </a:t>
            </a:r>
            <a:r>
              <a:rPr lang="en-US" sz="2500" dirty="0" smtClean="0"/>
              <a:t>” </a:t>
            </a:r>
            <a:r>
              <a:rPr lang="en-US" sz="2500" dirty="0" smtClean="0"/>
              <a:t>	</a:t>
            </a:r>
            <a:endParaRPr lang="en-CA" sz="1800" dirty="0" smtClean="0"/>
          </a:p>
          <a:p>
            <a:pPr lvl="1"/>
            <a:r>
              <a:rPr lang="en-CA" sz="1800" dirty="0" smtClean="0"/>
              <a:t>new generation is not as interested in commitment to “professional groups” since they can get info on-line</a:t>
            </a:r>
          </a:p>
          <a:p>
            <a:pPr lvl="1"/>
            <a:r>
              <a:rPr lang="en-CA" sz="1800" dirty="0"/>
              <a:t>i</a:t>
            </a:r>
            <a:r>
              <a:rPr lang="en-CA" sz="1800" dirty="0" smtClean="0"/>
              <a:t>mprove a</a:t>
            </a:r>
            <a:r>
              <a:rPr lang="en-CA" sz="1800" dirty="0" smtClean="0"/>
              <a:t>dvertising </a:t>
            </a:r>
            <a:r>
              <a:rPr lang="en-CA" sz="1800" dirty="0"/>
              <a:t>&amp; recruiting </a:t>
            </a:r>
            <a:r>
              <a:rPr lang="en-CA" sz="1800" dirty="0" smtClean="0"/>
              <a:t>of new </a:t>
            </a:r>
            <a:r>
              <a:rPr lang="en-CA" sz="1800" dirty="0"/>
              <a:t>leaders and members</a:t>
            </a:r>
          </a:p>
          <a:p>
            <a:pPr lvl="1"/>
            <a:r>
              <a:rPr lang="en-CA" sz="1800" dirty="0"/>
              <a:t>a</a:t>
            </a:r>
            <a:r>
              <a:rPr lang="en-CA" sz="1800" dirty="0" smtClean="0"/>
              <a:t>ttempt to start</a:t>
            </a:r>
            <a:r>
              <a:rPr lang="en-CA" sz="1800" dirty="0"/>
              <a:t>, revitalize and grow </a:t>
            </a:r>
            <a:r>
              <a:rPr lang="en-CA" sz="1800" dirty="0" smtClean="0"/>
              <a:t>chapters</a:t>
            </a:r>
          </a:p>
          <a:p>
            <a:pPr lvl="1"/>
            <a:r>
              <a:rPr lang="en-CA" sz="1800" dirty="0"/>
              <a:t>people want to see value before they commit; “What’s in it for me is a 	reasonable question? Explain </a:t>
            </a:r>
            <a:r>
              <a:rPr lang="en-CA" sz="1800" dirty="0" smtClean="0"/>
              <a:t>benefits of volunteering.”</a:t>
            </a:r>
          </a:p>
          <a:p>
            <a:pPr lvl="1"/>
            <a:r>
              <a:rPr lang="en-US" sz="1800" dirty="0"/>
              <a:t>e</a:t>
            </a:r>
            <a:r>
              <a:rPr lang="en-US" sz="1800" dirty="0" smtClean="0"/>
              <a:t>ncourage </a:t>
            </a:r>
            <a:r>
              <a:rPr lang="en-CA" sz="1800" dirty="0" smtClean="0"/>
              <a:t>Use of </a:t>
            </a:r>
            <a:r>
              <a:rPr lang="en-CA" sz="1800" dirty="0"/>
              <a:t>virtual tools; “Join Me”, Event Brite, BBB, </a:t>
            </a:r>
            <a:r>
              <a:rPr lang="en-CA" sz="1800" dirty="0" smtClean="0"/>
              <a:t>etc.</a:t>
            </a:r>
            <a:r>
              <a:rPr lang="en-US" sz="1800" dirty="0" smtClean="0"/>
              <a:t> </a:t>
            </a:r>
          </a:p>
          <a:p>
            <a:pPr marL="457200" indent="-457200">
              <a:buAutoNum type="arabicPeriod"/>
            </a:pPr>
            <a:r>
              <a:rPr lang="en-US" sz="2500" dirty="0" smtClean="0"/>
              <a:t>Ensure all Chapters send </a:t>
            </a:r>
            <a:r>
              <a:rPr lang="en-CA" sz="2500" dirty="0" smtClean="0"/>
              <a:t>Annual Reports </a:t>
            </a:r>
          </a:p>
          <a:p>
            <a:pPr marL="457200" indent="-457200">
              <a:buAutoNum type="arabicPeriod"/>
            </a:pPr>
            <a:r>
              <a:rPr lang="en-CA" sz="2500" dirty="0" smtClean="0"/>
              <a:t>International </a:t>
            </a:r>
            <a:r>
              <a:rPr lang="en-CA" sz="2500" dirty="0"/>
              <a:t>Outreach: </a:t>
            </a:r>
            <a:r>
              <a:rPr lang="en-CA" sz="2500" dirty="0" smtClean="0"/>
              <a:t>try to increase </a:t>
            </a:r>
            <a:r>
              <a:rPr lang="en-CA" sz="2500" dirty="0"/>
              <a:t>international attendance at conferences</a:t>
            </a:r>
          </a:p>
          <a:p>
            <a:pPr marL="457200" indent="-457200">
              <a:buAutoNum type="arabicPeriod"/>
            </a:pPr>
            <a:endParaRPr lang="en-CA"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 of Reduced Members &amp; Weakening of Chapters</a:t>
            </a:r>
            <a:endParaRPr lang="en-CA" dirty="0"/>
          </a:p>
        </p:txBody>
      </p:sp>
      <p:sp>
        <p:nvSpPr>
          <p:cNvPr id="3" name="Content Placeholder 2"/>
          <p:cNvSpPr>
            <a:spLocks noGrp="1"/>
          </p:cNvSpPr>
          <p:nvPr>
            <p:ph idx="1"/>
          </p:nvPr>
        </p:nvSpPr>
        <p:spPr/>
        <p:txBody>
          <a:bodyPr/>
          <a:lstStyle/>
          <a:p>
            <a:pPr marL="457200" lvl="1" indent="-457200">
              <a:buSzPct val="89000"/>
              <a:buFont typeface="Arial" panose="020B0604020202020204" pitchFamily="34" charset="0"/>
              <a:buChar char="•"/>
            </a:pPr>
            <a:r>
              <a:rPr lang="en-CA" altLang="en-US" dirty="0"/>
              <a:t>Chapters are now perceived by some as less-essential (no longer considered backbone of ISSS)</a:t>
            </a:r>
          </a:p>
          <a:p>
            <a:r>
              <a:rPr lang="en-US" sz="2800" dirty="0" smtClean="0"/>
              <a:t> A </a:t>
            </a:r>
            <a:r>
              <a:rPr lang="en-US" sz="2800" dirty="0"/>
              <a:t>stronger centralized view by the executive for governance</a:t>
            </a:r>
          </a:p>
          <a:p>
            <a:r>
              <a:rPr lang="en-US" sz="2800" dirty="0" smtClean="0"/>
              <a:t> All </a:t>
            </a:r>
            <a:r>
              <a:rPr lang="en-US" sz="2800" dirty="0"/>
              <a:t>monies raised by work of the chapters belongs to the Head Office (message / incentive?)</a:t>
            </a:r>
          </a:p>
          <a:p>
            <a:r>
              <a:rPr lang="en-US" sz="2800" dirty="0" smtClean="0"/>
              <a:t> Emphasis </a:t>
            </a:r>
            <a:r>
              <a:rPr lang="en-US" sz="2800" dirty="0"/>
              <a:t>on importance of Head Office projects with less consideration of importance of encouraging chapter </a:t>
            </a:r>
            <a:r>
              <a:rPr lang="en-US" sz="2800" dirty="0" smtClean="0"/>
              <a:t>growth</a:t>
            </a:r>
          </a:p>
          <a:p>
            <a:r>
              <a:rPr lang="en-CA" sz="2800" dirty="0"/>
              <a:t>Does the ISSS have a </a:t>
            </a:r>
            <a:r>
              <a:rPr lang="en-CA" sz="2800" b="1" u="sng" dirty="0"/>
              <a:t>goal</a:t>
            </a:r>
            <a:r>
              <a:rPr lang="en-CA" sz="2800" dirty="0"/>
              <a:t> to grow chapters?</a:t>
            </a:r>
          </a:p>
          <a:p>
            <a:endParaRPr lang="en-CA" sz="2800"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1BCBFC9B-7C11-4015-BC86-E09A366AEEF6}" type="slidenum">
              <a:rPr lang="en-US" altLang="en-US" smtClean="0"/>
              <a:pPr>
                <a:defRPr/>
              </a:pPr>
              <a:t>6</a:t>
            </a:fld>
            <a:endParaRPr lang="en-US" altLang="en-US"/>
          </a:p>
        </p:txBody>
      </p:sp>
    </p:spTree>
    <p:extLst>
      <p:ext uri="{BB962C8B-B14F-4D97-AF65-F5344CB8AC3E}">
        <p14:creationId xmlns:p14="http://schemas.microsoft.com/office/powerpoint/2010/main" val="30780030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Causes of Weakening of  Chapters</a:t>
            </a:r>
            <a:endParaRPr lang="en-CA" sz="4000" dirty="0"/>
          </a:p>
        </p:txBody>
      </p:sp>
      <p:sp>
        <p:nvSpPr>
          <p:cNvPr id="3" name="Content Placeholder 2"/>
          <p:cNvSpPr>
            <a:spLocks noGrp="1"/>
          </p:cNvSpPr>
          <p:nvPr>
            <p:ph idx="1"/>
          </p:nvPr>
        </p:nvSpPr>
        <p:spPr>
          <a:xfrm>
            <a:off x="251520" y="1600200"/>
            <a:ext cx="8435280" cy="5069160"/>
          </a:xfrm>
        </p:spPr>
        <p:txBody>
          <a:bodyPr/>
          <a:lstStyle/>
          <a:p>
            <a:r>
              <a:rPr lang="en-US" sz="2800" dirty="0" smtClean="0"/>
              <a:t>Originally Chapters were seen as a place where new engineers could be educated and could network with more experienced and become new members </a:t>
            </a:r>
          </a:p>
          <a:p>
            <a:r>
              <a:rPr lang="en-US" sz="2800" dirty="0" smtClean="0"/>
              <a:t>Some </a:t>
            </a:r>
            <a:r>
              <a:rPr lang="en-US" sz="2800" dirty="0"/>
              <a:t>people prefer to be a member of a </a:t>
            </a:r>
            <a:r>
              <a:rPr lang="en-US" sz="2800" u="sng" dirty="0"/>
              <a:t>virtual</a:t>
            </a:r>
            <a:r>
              <a:rPr lang="en-US" sz="2800" dirty="0"/>
              <a:t> chapter than to physically attend a chapter in </a:t>
            </a:r>
            <a:r>
              <a:rPr lang="en-US" sz="2800" dirty="0">
                <a:solidFill>
                  <a:schemeClr val="accent2"/>
                </a:solidFill>
              </a:rPr>
              <a:t>the</a:t>
            </a:r>
            <a:r>
              <a:rPr lang="en-US" sz="2800" dirty="0"/>
              <a:t> area of their residence</a:t>
            </a:r>
          </a:p>
          <a:p>
            <a:r>
              <a:rPr lang="en-US" sz="2800" dirty="0"/>
              <a:t>Can </a:t>
            </a:r>
            <a:r>
              <a:rPr lang="en-US" sz="2800" dirty="0" smtClean="0"/>
              <a:t>now attend </a:t>
            </a:r>
            <a:r>
              <a:rPr lang="en-US" sz="2800" dirty="0"/>
              <a:t>meetings from home, office, coffee shop, etc. </a:t>
            </a:r>
          </a:p>
          <a:p>
            <a:r>
              <a:rPr lang="en-US" sz="2800" dirty="0"/>
              <a:t>The ISSS Virtual Chapter has attracted some members who otherwise could have contributed to a local chapter</a:t>
            </a:r>
          </a:p>
          <a:p>
            <a:endParaRPr lang="en-CA"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1BCBFC9B-7C11-4015-BC86-E09A366AEEF6}" type="slidenum">
              <a:rPr lang="en-US" altLang="en-US" smtClean="0"/>
              <a:pPr>
                <a:defRPr/>
              </a:pPr>
              <a:t>7</a:t>
            </a:fld>
            <a:endParaRPr lang="en-US" altLang="en-US"/>
          </a:p>
        </p:txBody>
      </p:sp>
    </p:spTree>
    <p:extLst>
      <p:ext uri="{BB962C8B-B14F-4D97-AF65-F5344CB8AC3E}">
        <p14:creationId xmlns:p14="http://schemas.microsoft.com/office/powerpoint/2010/main" val="36509915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xmlns="" id="{9907DE35-D520-4DA2-9E60-D990B2C87B42}"/>
              </a:ext>
            </a:extLst>
          </p:cNvPr>
          <p:cNvSpPr>
            <a:spLocks noGrp="1" noChangeArrowheads="1"/>
          </p:cNvSpPr>
          <p:nvPr>
            <p:ph type="title"/>
          </p:nvPr>
        </p:nvSpPr>
        <p:spPr/>
        <p:txBody>
          <a:bodyPr/>
          <a:lstStyle/>
          <a:p>
            <a:r>
              <a:rPr lang="en-CA" altLang="en-US" dirty="0"/>
              <a:t>Leadership </a:t>
            </a:r>
            <a:r>
              <a:rPr lang="en-CA" altLang="en-US" sz="2800" dirty="0"/>
              <a:t>… vision, goals, inspiration ???</a:t>
            </a:r>
            <a:endParaRPr lang="en-US" altLang="en-US" sz="2800" dirty="0"/>
          </a:p>
        </p:txBody>
      </p:sp>
      <p:sp>
        <p:nvSpPr>
          <p:cNvPr id="3" name="Content Placeholder 2">
            <a:extLst>
              <a:ext uri="{FF2B5EF4-FFF2-40B4-BE49-F238E27FC236}">
                <a16:creationId xmlns:a16="http://schemas.microsoft.com/office/drawing/2014/main" xmlns="" id="{3C434862-51C8-4619-AC2E-146370DEC880}"/>
              </a:ext>
            </a:extLst>
          </p:cNvPr>
          <p:cNvSpPr>
            <a:spLocks noGrp="1"/>
          </p:cNvSpPr>
          <p:nvPr>
            <p:ph idx="1"/>
          </p:nvPr>
        </p:nvSpPr>
        <p:spPr>
          <a:xfrm>
            <a:off x="388268" y="1484784"/>
            <a:ext cx="8367464" cy="4984576"/>
          </a:xfrm>
          <a:extLst/>
        </p:spPr>
        <p:txBody>
          <a:bodyPr/>
          <a:lstStyle/>
          <a:p>
            <a:pPr>
              <a:defRPr/>
            </a:pPr>
            <a:r>
              <a:rPr lang="en-CA" sz="2800" dirty="0"/>
              <a:t>t</a:t>
            </a:r>
            <a:r>
              <a:rPr lang="en-CA" sz="2800" dirty="0" smtClean="0"/>
              <a:t>oo much </a:t>
            </a:r>
            <a:r>
              <a:rPr lang="en-CA" sz="2800" dirty="0" smtClean="0">
                <a:solidFill>
                  <a:srgbClr val="C00000"/>
                </a:solidFill>
              </a:rPr>
              <a:t>conflict</a:t>
            </a:r>
            <a:r>
              <a:rPr lang="en-CA" sz="2800" dirty="0" smtClean="0"/>
              <a:t> in some relationships e.g. organizers of </a:t>
            </a:r>
            <a:r>
              <a:rPr lang="en-CA" sz="2800" dirty="0" smtClean="0"/>
              <a:t>the conference last year and the EC</a:t>
            </a:r>
          </a:p>
          <a:p>
            <a:pPr>
              <a:defRPr/>
            </a:pPr>
            <a:r>
              <a:rPr lang="en-CA" sz="2800" dirty="0">
                <a:solidFill>
                  <a:srgbClr val="C00000"/>
                </a:solidFill>
              </a:rPr>
              <a:t>b</a:t>
            </a:r>
            <a:r>
              <a:rPr lang="en-CA" sz="2800" dirty="0" smtClean="0">
                <a:solidFill>
                  <a:srgbClr val="C00000"/>
                </a:solidFill>
              </a:rPr>
              <a:t>urn out </a:t>
            </a:r>
            <a:r>
              <a:rPr lang="en-CA" sz="2800" dirty="0" smtClean="0"/>
              <a:t>phenomenon after organizing a conference</a:t>
            </a:r>
          </a:p>
          <a:p>
            <a:pPr>
              <a:defRPr/>
            </a:pPr>
            <a:r>
              <a:rPr lang="en-CA" sz="2800" dirty="0" smtClean="0"/>
              <a:t>lost </a:t>
            </a:r>
            <a:r>
              <a:rPr lang="en-CA" sz="2800" dirty="0"/>
              <a:t>art of </a:t>
            </a:r>
            <a:r>
              <a:rPr lang="en-CA" sz="2800" dirty="0">
                <a:solidFill>
                  <a:srgbClr val="C00000"/>
                </a:solidFill>
              </a:rPr>
              <a:t>motivating </a:t>
            </a:r>
            <a:r>
              <a:rPr lang="en-CA" sz="2800" dirty="0"/>
              <a:t>a group of people (chapter members) to act towards achieving a common </a:t>
            </a:r>
            <a:r>
              <a:rPr lang="en-CA" sz="2800" b="1" dirty="0">
                <a:hlinkClick r:id="rId2"/>
              </a:rPr>
              <a:t>goal</a:t>
            </a:r>
            <a:r>
              <a:rPr lang="en-CA" sz="2800" b="1" dirty="0"/>
              <a:t> </a:t>
            </a:r>
            <a:r>
              <a:rPr lang="en-CA" sz="2800" dirty="0"/>
              <a:t>... </a:t>
            </a:r>
            <a:endParaRPr lang="en-CA" sz="2800" dirty="0" smtClean="0"/>
          </a:p>
          <a:p>
            <a:pPr>
              <a:defRPr/>
            </a:pPr>
            <a:r>
              <a:rPr lang="en-CA" sz="2800" dirty="0" smtClean="0"/>
              <a:t>in</a:t>
            </a:r>
            <a:r>
              <a:rPr lang="en-CA" sz="2800" dirty="0" smtClean="0"/>
              <a:t>ability </a:t>
            </a:r>
            <a:r>
              <a:rPr lang="en-CA" sz="2800" dirty="0">
                <a:solidFill>
                  <a:schemeClr val="accent2"/>
                </a:solidFill>
              </a:rPr>
              <a:t>to inspire </a:t>
            </a:r>
            <a:r>
              <a:rPr lang="en-CA" sz="2800" dirty="0"/>
              <a:t>others </a:t>
            </a:r>
          </a:p>
          <a:p>
            <a:pPr>
              <a:defRPr/>
            </a:pPr>
            <a:r>
              <a:rPr lang="en-CA" sz="2800" dirty="0"/>
              <a:t>the leader (President of a Chapter) is the </a:t>
            </a:r>
            <a:r>
              <a:rPr lang="en-CA" sz="2800" dirty="0">
                <a:solidFill>
                  <a:srgbClr val="C00000"/>
                </a:solidFill>
              </a:rPr>
              <a:t>inspiration </a:t>
            </a:r>
            <a:r>
              <a:rPr lang="en-CA" sz="2800" dirty="0"/>
              <a:t>and director of the action. He or she is the person in the group that possesses the combination of personality and leadership skills that makes others want to follow his or her direction</a:t>
            </a:r>
            <a:endParaRPr lang="en-US" sz="2800" dirty="0"/>
          </a:p>
        </p:txBody>
      </p:sp>
      <p:sp>
        <p:nvSpPr>
          <p:cNvPr id="17412" name="Slide Number Placeholder 4">
            <a:extLst>
              <a:ext uri="{FF2B5EF4-FFF2-40B4-BE49-F238E27FC236}">
                <a16:creationId xmlns:a16="http://schemas.microsoft.com/office/drawing/2014/main" xmlns="" id="{CBBD7C1A-5E75-400C-88BE-EE42403574FB}"/>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4D97B86-978C-4721-8EE1-D0D7172A88E2}" type="slidenum">
              <a:rPr lang="en-US" altLang="en-US" sz="1400">
                <a:solidFill>
                  <a:schemeClr val="bg2"/>
                </a:solidFill>
              </a:rPr>
              <a:pPr/>
              <a:t>8</a:t>
            </a:fld>
            <a:endParaRPr lang="en-US" altLang="en-US" sz="1400">
              <a:solidFill>
                <a:schemeClr val="bg2"/>
              </a:solidFil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Thank </a:t>
            </a:r>
            <a:r>
              <a:rPr lang="en-CA" dirty="0"/>
              <a:t>you</a:t>
            </a:r>
          </a:p>
        </p:txBody>
      </p:sp>
      <p:sp>
        <p:nvSpPr>
          <p:cNvPr id="3" name="Content Placeholder 2"/>
          <p:cNvSpPr>
            <a:spLocks noGrp="1"/>
          </p:cNvSpPr>
          <p:nvPr>
            <p:ph idx="1"/>
          </p:nvPr>
        </p:nvSpPr>
        <p:spPr/>
        <p:txBody>
          <a:bodyPr/>
          <a:lstStyle/>
          <a:p>
            <a:r>
              <a:rPr lang="en-CA" dirty="0"/>
              <a:t>Any questions ?</a:t>
            </a:r>
          </a:p>
        </p:txBody>
      </p:sp>
      <p:sp>
        <p:nvSpPr>
          <p:cNvPr id="4" name="Date Placeholder 3"/>
          <p:cNvSpPr>
            <a:spLocks noGrp="1"/>
          </p:cNvSpPr>
          <p:nvPr>
            <p:ph type="dt" sz="half" idx="10"/>
          </p:nvPr>
        </p:nvSpPr>
        <p:spPr/>
        <p:txBody>
          <a:bodyPr/>
          <a:lstStyle/>
          <a:p>
            <a:pPr>
              <a:defRPr/>
            </a:pPr>
            <a:fld id="{55549539-0DFD-46C2-9A4C-2F705FF8C9BD}" type="datetime1">
              <a:rPr lang="en-US" smtClean="0"/>
              <a:pPr>
                <a:defRPr/>
              </a:pPr>
              <a:t>8/2/2018</a:t>
            </a:fld>
            <a:endParaRPr lang="en-US"/>
          </a:p>
        </p:txBody>
      </p:sp>
      <p:sp>
        <p:nvSpPr>
          <p:cNvPr id="5" name="Footer Placeholder 4"/>
          <p:cNvSpPr>
            <a:spLocks noGrp="1"/>
          </p:cNvSpPr>
          <p:nvPr>
            <p:ph type="ftr" sz="quarter" idx="11"/>
          </p:nvPr>
        </p:nvSpPr>
        <p:spPr/>
        <p:txBody>
          <a:bodyPr/>
          <a:lstStyle/>
          <a:p>
            <a:pPr>
              <a:defRPr/>
            </a:pPr>
            <a:r>
              <a:rPr lang="en-US"/>
              <a:t>International System Safety Society</a:t>
            </a:r>
          </a:p>
        </p:txBody>
      </p:sp>
      <p:sp>
        <p:nvSpPr>
          <p:cNvPr id="6" name="Slide Number Placeholder 5"/>
          <p:cNvSpPr>
            <a:spLocks noGrp="1"/>
          </p:cNvSpPr>
          <p:nvPr>
            <p:ph type="sldNum" sz="quarter" idx="12"/>
          </p:nvPr>
        </p:nvSpPr>
        <p:spPr/>
        <p:txBody>
          <a:bodyPr/>
          <a:lstStyle/>
          <a:p>
            <a:pPr>
              <a:defRPr/>
            </a:pPr>
            <a:fld id="{FC3E4326-8151-446F-B014-12A916D55DEA}" type="slidenum">
              <a:rPr lang="en-US" smtClean="0"/>
              <a:pPr>
                <a:defRPr/>
              </a:pPr>
              <a:t>9</a:t>
            </a:fld>
            <a:endParaRPr lang="en-US"/>
          </a:p>
        </p:txBody>
      </p:sp>
    </p:spTree>
    <p:extLst>
      <p:ext uri="{BB962C8B-B14F-4D97-AF65-F5344CB8AC3E}">
        <p14:creationId xmlns:p14="http://schemas.microsoft.com/office/powerpoint/2010/main" val="862657943"/>
      </p:ext>
    </p:extLst>
  </p:cSld>
  <p:clrMapOvr>
    <a:masterClrMapping/>
  </p:clrMapOvr>
</p:sld>
</file>

<file path=ppt/theme/theme1.xml><?xml version="1.0" encoding="utf-8"?>
<a:theme xmlns:a="http://schemas.openxmlformats.org/drawingml/2006/main" name="2013 Executive Council Report Forma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2015 Executive Council Report Format for [OFFICE</Template>
  <TotalTime>6056</TotalTime>
  <Words>511</Words>
  <Application>Microsoft Office PowerPoint</Application>
  <PresentationFormat>On-screen Show (4:3)</PresentationFormat>
  <Paragraphs>69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2013 Executive Council Report Format</vt:lpstr>
      <vt:lpstr>2018 Executive Council Report  for Director, Chapter Services &amp; International Outreach</vt:lpstr>
      <vt:lpstr>Accomplishments for 2017-2018</vt:lpstr>
      <vt:lpstr>Strong Chapters</vt:lpstr>
      <vt:lpstr>Chapters that are not Strong …</vt:lpstr>
      <vt:lpstr>Goals for 2018-2019</vt:lpstr>
      <vt:lpstr>Causes of Reduced Members &amp; Weakening of Chapters</vt:lpstr>
      <vt:lpstr>Causes of Weakening of  Chapters</vt:lpstr>
      <vt:lpstr>Leadership … vision, goals, inspiration ???</vt:lpstr>
      <vt:lpstr>Thank you</vt:lpstr>
    </vt:vector>
  </TitlesOfParts>
  <Company>The Boeing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2015 Executive Council Report Format for [OFFICE/CHAPTER]</dc:title>
  <dc:creator>Lin Mei Ten</dc:creator>
  <cp:lastModifiedBy>Robert Fletcher</cp:lastModifiedBy>
  <cp:revision>61</cp:revision>
  <dcterms:created xsi:type="dcterms:W3CDTF">2015-08-16T03:00:28Z</dcterms:created>
  <dcterms:modified xsi:type="dcterms:W3CDTF">2018-08-03T01:35:29Z</dcterms:modified>
</cp:coreProperties>
</file>

<file path=userCustomization/customUI.xml><?xml version="1.0" encoding="utf-8"?>
<mso:customUI xmlns:mso="http://schemas.microsoft.com/office/2006/01/customui">
  <mso:ribbon>
    <mso:qat>
      <mso:documentControls>
        <mso:control idQ="mso:SlideNewGallery" visible="true"/>
        <mso:control idQ="mso:Copy" visible="true"/>
        <mso:control idQ="mso:BulletsGallery" visible="true"/>
        <mso:control idQ="mso:Font" visible="true"/>
        <mso:control idQ="mso:FontSize" visible="true"/>
        <mso:control idQ="mso:FormatPainter" visible="true"/>
        <mso:control idQ="mso:FontSizeIncrease" visible="true"/>
        <mso:control idQ="mso:SlideLayoutGallery" visible="true"/>
        <mso:control idQ="mso:FileOpen" visible="true"/>
        <mso:control idQ="mso:Paste" visible="true"/>
        <mso:control idQ="mso:FileSave" visible="true"/>
        <mso:control idQ="mso:FileSaveAs" visible="true"/>
        <mso:control idQ="mso:ShapesInsertGallery" visible="true"/>
        <mso:control idQ="mso:ViewSlideMasterView" visible="true"/>
        <mso:control idQ="mso:TableInsertGallery" visible="true"/>
      </mso:documentControls>
    </mso:qat>
  </mso:ribbon>
</mso:customUI>
</file>